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DejaVu Sans Light" charset="1" panose="020B0603030804020204"/>
      <p:regular r:id="rId26"/>
    </p:embeddedFont>
    <p:embeddedFont>
      <p:font typeface="Agrandir Medium" charset="1" panose="00000600000000000000"/>
      <p:regular r:id="rId27"/>
    </p:embeddedFont>
    <p:embeddedFont>
      <p:font typeface="Montserrat Bold" charset="1" panose="00000800000000000000"/>
      <p:regular r:id="rId28"/>
    </p:embeddedFont>
    <p:embeddedFont>
      <p:font typeface="Arial MT Pro" charset="1" panose="020B0502020202020204"/>
      <p:regular r:id="rId29"/>
    </p:embeddedFont>
    <p:embeddedFont>
      <p:font typeface="DejaVu Sans Bold" charset="1" panose="020B0803030604020204"/>
      <p:regular r:id="rId30"/>
    </p:embeddedFont>
    <p:embeddedFont>
      <p:font typeface="Calibri (MS) Bold" charset="1" panose="020F0702030404030204"/>
      <p:regular r:id="rId31"/>
    </p:embeddedFont>
    <p:embeddedFont>
      <p:font typeface="Calibri (MS)" charset="1" panose="020F0502020204030204"/>
      <p:regular r:id="rId32"/>
    </p:embeddedFont>
    <p:embeddedFont>
      <p:font typeface="Liberation Sans" charset="1" panose="020B0604020202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998645" cy="10457269"/>
          </a:xfrm>
          <a:custGeom>
            <a:avLst/>
            <a:gdLst/>
            <a:ahLst/>
            <a:cxnLst/>
            <a:rect r="r" b="b" t="t" l="l"/>
            <a:pathLst>
              <a:path h="10457269" w="17998645">
                <a:moveTo>
                  <a:pt x="0" y="0"/>
                </a:moveTo>
                <a:lnTo>
                  <a:pt x="17998645" y="0"/>
                </a:lnTo>
                <a:lnTo>
                  <a:pt x="17998645" y="10457269"/>
                </a:lnTo>
                <a:lnTo>
                  <a:pt x="0" y="1045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-1276" r="0" b="-12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8484" y="3350504"/>
            <a:ext cx="7822011" cy="2667314"/>
            <a:chOff x="0" y="0"/>
            <a:chExt cx="10429348" cy="35564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29348" cy="2724378"/>
            </a:xfrm>
            <a:custGeom>
              <a:avLst/>
              <a:gdLst/>
              <a:ahLst/>
              <a:cxnLst/>
              <a:rect r="r" b="b" t="t" l="l"/>
              <a:pathLst>
                <a:path h="2724378" w="10429348">
                  <a:moveTo>
                    <a:pt x="0" y="0"/>
                  </a:moveTo>
                  <a:lnTo>
                    <a:pt x="10429348" y="0"/>
                  </a:lnTo>
                  <a:lnTo>
                    <a:pt x="10429348" y="2724378"/>
                  </a:lnTo>
                  <a:lnTo>
                    <a:pt x="0" y="2724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14966" y="2827185"/>
              <a:ext cx="9399417" cy="729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99"/>
                </a:lnSpc>
              </a:pPr>
              <a:r>
                <a:rPr lang="en-US" sz="3285">
                  <a:solidFill>
                    <a:srgbClr val="FCFCFC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Trabajando para mejorar tu vida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372600"/>
            <a:ext cx="581624" cy="581624"/>
          </a:xfrm>
          <a:custGeom>
            <a:avLst/>
            <a:gdLst/>
            <a:ahLst/>
            <a:cxnLst/>
            <a:rect r="r" b="b" t="t" l="l"/>
            <a:pathLst>
              <a:path h="581624" w="581624">
                <a:moveTo>
                  <a:pt x="0" y="0"/>
                </a:moveTo>
                <a:lnTo>
                  <a:pt x="581624" y="0"/>
                </a:lnTo>
                <a:lnTo>
                  <a:pt x="581624" y="581624"/>
                </a:lnTo>
                <a:lnTo>
                  <a:pt x="0" y="58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437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0324" y="5283630"/>
            <a:ext cx="7924783" cy="222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7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Metodologia y servicios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918466" y="535264"/>
            <a:ext cx="9369534" cy="8723036"/>
            <a:chOff x="0" y="0"/>
            <a:chExt cx="6350000" cy="5911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l="-32790" t="-14" r="-3279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437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813" y="1787265"/>
            <a:ext cx="7799597" cy="180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5700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Registro y agendamiento online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6813" y="4324157"/>
            <a:ext cx="8677187" cy="45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2"/>
              </a:lnSpc>
              <a:spcBef>
                <a:spcPct val="0"/>
              </a:spcBef>
            </a:pP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Nuestr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proce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es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simple y direct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.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rofesionales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y usuarios pued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en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regi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trarse fá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l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mente.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Además,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co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mos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 u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 sistema 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 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gen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mie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to online que permite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a los usuarios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ser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ar sesiones en u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lo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cl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,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ndo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q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u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l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xp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cia sea 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ápida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y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efici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ente.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993590" y="1911090"/>
            <a:ext cx="6943953" cy="6464820"/>
            <a:chOff x="0" y="0"/>
            <a:chExt cx="6350000" cy="5911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0" t="-16899" r="0" b="-16899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437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702482" y="1911090"/>
            <a:ext cx="6943953" cy="6464820"/>
            <a:chOff x="0" y="0"/>
            <a:chExt cx="6350000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-19885" t="0" r="-1988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44403" y="2336508"/>
            <a:ext cx="7799597" cy="9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5700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Modelo de negocio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3389" y="4435343"/>
            <a:ext cx="10121625" cy="2867957"/>
            <a:chOff x="0" y="0"/>
            <a:chExt cx="13495499" cy="38239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92668" y="-123825"/>
              <a:ext cx="13243185" cy="18331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47"/>
                </a:lnSpc>
              </a:pPr>
              <a:r>
                <a:rPr lang="en-US" sz="3708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-Comisión por sesión (7%). </a:t>
              </a:r>
            </a:p>
            <a:p>
              <a:pPr algn="ctr">
                <a:lnSpc>
                  <a:spcPts val="5647"/>
                </a:lnSpc>
              </a:pPr>
              <a:r>
                <a:rPr lang="en-US" sz="3708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 Suscripciones mensuales para usuarios.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057534" y="1758434"/>
              <a:ext cx="8961127" cy="1109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02"/>
                </a:lnSpc>
              </a:pPr>
              <a:r>
                <a:rPr lang="en-US" sz="3708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- Venta de cursos y talleres.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190417"/>
              <a:ext cx="13495499" cy="633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5"/>
                </a:lnSpc>
              </a:pPr>
              <a:r>
                <a:rPr lang="en-US" sz="3708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- Convenios con empresas e instituciones.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38993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5413" y="230048"/>
            <a:ext cx="6706791" cy="9826904"/>
          </a:xfrm>
          <a:custGeom>
            <a:avLst/>
            <a:gdLst/>
            <a:ahLst/>
            <a:cxnLst/>
            <a:rect r="r" b="b" t="t" l="l"/>
            <a:pathLst>
              <a:path h="9826904" w="6706791">
                <a:moveTo>
                  <a:pt x="0" y="0"/>
                </a:moveTo>
                <a:lnTo>
                  <a:pt x="6706790" y="0"/>
                </a:lnTo>
                <a:lnTo>
                  <a:pt x="6706790" y="9826904"/>
                </a:lnTo>
                <a:lnTo>
                  <a:pt x="0" y="9826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36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2164" y="848535"/>
            <a:ext cx="7649975" cy="223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8"/>
              </a:lnSpc>
            </a:pPr>
            <a:r>
              <a:rPr lang="en-US" sz="6998">
                <a:solidFill>
                  <a:srgbClr val="191919"/>
                </a:solidFill>
                <a:latin typeface="Arial MT Pro"/>
                <a:ea typeface="Arial MT Pro"/>
                <a:cs typeface="Arial MT Pro"/>
                <a:sym typeface="Arial MT Pro"/>
              </a:rPr>
              <a:t>Recursos digitales: ebooks y cursos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0724" y="5573144"/>
            <a:ext cx="9775908" cy="348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299">
                <a:solidFill>
                  <a:srgbClr val="191919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Creamos una biblioteca de recursos digitales, incluyendo ebooks y cursos, que están disponibles para todos los usuarios. Estos materiales han sido seleccionados para complementar las sesiones y ofrecer un aprendizaje continuo en diversas áreas de interés.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437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05689" y="354949"/>
            <a:ext cx="6381350" cy="9572396"/>
          </a:xfrm>
          <a:custGeom>
            <a:avLst/>
            <a:gdLst/>
            <a:ahLst/>
            <a:cxnLst/>
            <a:rect r="r" b="b" t="t" l="l"/>
            <a:pathLst>
              <a:path h="9572396" w="6381350">
                <a:moveTo>
                  <a:pt x="0" y="0"/>
                </a:moveTo>
                <a:lnTo>
                  <a:pt x="6381350" y="0"/>
                </a:lnTo>
                <a:lnTo>
                  <a:pt x="6381350" y="9572397"/>
                </a:lnTo>
                <a:lnTo>
                  <a:pt x="0" y="9572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1599"/>
            <a:ext cx="8209455" cy="225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8"/>
              </a:lnSpc>
            </a:pPr>
            <a:r>
              <a:rPr lang="en-US" sz="6998">
                <a:solidFill>
                  <a:srgbClr val="191919"/>
                </a:solidFill>
                <a:latin typeface="Arial MT Pro"/>
                <a:ea typeface="Arial MT Pro"/>
                <a:cs typeface="Arial MT Pro"/>
                <a:sym typeface="Arial MT Pro"/>
              </a:rPr>
              <a:t>Contra quien competimos?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8810" y="3265322"/>
            <a:ext cx="140008" cy="93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3398">
                <a:solidFill>
                  <a:srgbClr val="191919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50964"/>
            <a:ext cx="9132046" cy="5278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3398">
                <a:solidFill>
                  <a:srgbClr val="191919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- En la actualidad existen varias .plataformas que permiten una conexión de profesionales y pacientes como </a:t>
            </a:r>
            <a:r>
              <a:rPr lang="en-US" b="true" sz="3398">
                <a:solidFill>
                  <a:srgbClr val="191919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Airpersons, Terapify. </a:t>
            </a:r>
            <a:r>
              <a:rPr lang="en-US" sz="3398">
                <a:solidFill>
                  <a:srgbClr val="191919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Estas plataformas se enfocan en un area en especificó, nosotros BOOST, creamos un sitio integral que se logra complementar.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58977" y="-3481592"/>
            <a:ext cx="21302209" cy="16722234"/>
          </a:xfrm>
          <a:custGeom>
            <a:avLst/>
            <a:gdLst/>
            <a:ahLst/>
            <a:cxnLst/>
            <a:rect r="r" b="b" t="t" l="l"/>
            <a:pathLst>
              <a:path h="16722234" w="21302209">
                <a:moveTo>
                  <a:pt x="0" y="0"/>
                </a:moveTo>
                <a:lnTo>
                  <a:pt x="21302209" y="0"/>
                </a:lnTo>
                <a:lnTo>
                  <a:pt x="21302209" y="16722234"/>
                </a:lnTo>
                <a:lnTo>
                  <a:pt x="0" y="167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0494" y="4303259"/>
            <a:ext cx="2296354" cy="1687611"/>
          </a:xfrm>
          <a:custGeom>
            <a:avLst/>
            <a:gdLst/>
            <a:ahLst/>
            <a:cxnLst/>
            <a:rect r="r" b="b" t="t" l="l"/>
            <a:pathLst>
              <a:path h="1687611" w="2296354">
                <a:moveTo>
                  <a:pt x="0" y="0"/>
                </a:moveTo>
                <a:lnTo>
                  <a:pt x="2296354" y="0"/>
                </a:lnTo>
                <a:lnTo>
                  <a:pt x="2296354" y="1687611"/>
                </a:lnTo>
                <a:lnTo>
                  <a:pt x="0" y="1687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267831" y="150644"/>
            <a:ext cx="4814543" cy="1641764"/>
            <a:chOff x="0" y="0"/>
            <a:chExt cx="6419390" cy="21890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19390" cy="1676888"/>
            </a:xfrm>
            <a:custGeom>
              <a:avLst/>
              <a:gdLst/>
              <a:ahLst/>
              <a:cxnLst/>
              <a:rect r="r" b="b" t="t" l="l"/>
              <a:pathLst>
                <a:path h="1676888" w="6419390">
                  <a:moveTo>
                    <a:pt x="0" y="0"/>
                  </a:moveTo>
                  <a:lnTo>
                    <a:pt x="6419390" y="0"/>
                  </a:lnTo>
                  <a:lnTo>
                    <a:pt x="6419390" y="1676888"/>
                  </a:lnTo>
                  <a:lnTo>
                    <a:pt x="0" y="1676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16968" y="1724056"/>
              <a:ext cx="5785455" cy="464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0"/>
                </a:lnSpc>
              </a:pPr>
              <a:r>
                <a:rPr lang="en-US" sz="2022">
                  <a:solidFill>
                    <a:srgbClr val="FCFCFC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Trabajando para mejorar tu vida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948920"/>
            <a:ext cx="8529181" cy="4349883"/>
          </a:xfrm>
          <a:custGeom>
            <a:avLst/>
            <a:gdLst/>
            <a:ahLst/>
            <a:cxnLst/>
            <a:rect r="r" b="b" t="t" l="l"/>
            <a:pathLst>
              <a:path h="4349883" w="8529181">
                <a:moveTo>
                  <a:pt x="0" y="0"/>
                </a:moveTo>
                <a:lnTo>
                  <a:pt x="8529181" y="0"/>
                </a:lnTo>
                <a:lnTo>
                  <a:pt x="8529181" y="4349883"/>
                </a:lnTo>
                <a:lnTo>
                  <a:pt x="0" y="4349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95973" y="2908830"/>
            <a:ext cx="5649043" cy="5649043"/>
          </a:xfrm>
          <a:custGeom>
            <a:avLst/>
            <a:gdLst/>
            <a:ahLst/>
            <a:cxnLst/>
            <a:rect r="r" b="b" t="t" l="l"/>
            <a:pathLst>
              <a:path h="5649043" w="5649043">
                <a:moveTo>
                  <a:pt x="0" y="0"/>
                </a:moveTo>
                <a:lnTo>
                  <a:pt x="5649042" y="0"/>
                </a:lnTo>
                <a:lnTo>
                  <a:pt x="5649042" y="5649043"/>
                </a:lnTo>
                <a:lnTo>
                  <a:pt x="0" y="56490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163056" y="4537121"/>
            <a:ext cx="3351526" cy="1860018"/>
            <a:chOff x="0" y="0"/>
            <a:chExt cx="4468702" cy="24800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14300"/>
              <a:ext cx="4468702" cy="1188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96"/>
                </a:lnSpc>
              </a:pPr>
              <a:r>
                <a:rPr lang="en-US" b="true" sz="5325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Gris perla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9429" y="1291767"/>
              <a:ext cx="3675417" cy="1188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96"/>
                </a:lnSpc>
              </a:pPr>
              <a:r>
                <a:rPr lang="en-US" b="true" sz="5325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#F2F2F2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60005" y="1593933"/>
            <a:ext cx="7497680" cy="131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8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Paleta de colores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2263" y="5683288"/>
            <a:ext cx="6513163" cy="71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b="true" sz="413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azul  muy oscuro desaturado</a:t>
            </a:r>
          </a:p>
        </p:txBody>
      </p:sp>
    </p:spTree>
  </p:cSld>
  <p:clrMapOvr>
    <a:masterClrMapping/>
  </p:clrMapOvr>
  <p:transition spd="fast">
    <p:cover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2205" y="250361"/>
            <a:ext cx="2883083" cy="1135374"/>
          </a:xfrm>
          <a:custGeom>
            <a:avLst/>
            <a:gdLst/>
            <a:ahLst/>
            <a:cxnLst/>
            <a:rect r="r" b="b" t="t" l="l"/>
            <a:pathLst>
              <a:path h="1135374" w="2883083">
                <a:moveTo>
                  <a:pt x="0" y="0"/>
                </a:moveTo>
                <a:lnTo>
                  <a:pt x="2883083" y="0"/>
                </a:lnTo>
                <a:lnTo>
                  <a:pt x="2883083" y="1135373"/>
                </a:lnTo>
                <a:lnTo>
                  <a:pt x="0" y="1135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94499" y="670911"/>
            <a:ext cx="2315489" cy="71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6998">
                <a:solidFill>
                  <a:srgbClr val="FAF7F6"/>
                </a:solidFill>
                <a:latin typeface="Arial MT Pro"/>
                <a:ea typeface="Arial MT Pro"/>
                <a:cs typeface="Arial MT Pro"/>
                <a:sym typeface="Arial MT Pro"/>
              </a:rPr>
              <a:t>Hitos: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46372" y="1821199"/>
            <a:ext cx="58588" cy="57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3"/>
              </a:lnSpc>
            </a:pPr>
            <a:r>
              <a:rPr lang="en-US" sz="200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53773"/>
            <a:ext cx="5135633" cy="62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b="true" sz="3001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Identificación del problema: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80168"/>
            <a:ext cx="8665869" cy="945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3000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Detectamos la alta demanda en salud emocional, financiera y académica.  (5%)</a:t>
            </a:r>
          </a:p>
          <a:p>
            <a:pPr algn="l">
              <a:lnSpc>
                <a:spcPts val="2713"/>
              </a:lnSpc>
            </a:pPr>
          </a:p>
          <a:p>
            <a:pPr algn="l">
              <a:lnSpc>
                <a:spcPts val="4788"/>
              </a:lnSpc>
            </a:pPr>
            <a:r>
              <a:rPr lang="en-US" b="true" sz="3000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Diseño de la solución:</a:t>
            </a:r>
          </a:p>
          <a:p>
            <a:pPr algn="l">
              <a:lnSpc>
                <a:spcPts val="4788"/>
              </a:lnSpc>
            </a:pPr>
            <a:r>
              <a:rPr lang="en-US" b="true" sz="3000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000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Plan de un portal confiable, accesible y centralizado. (5%)</a:t>
            </a:r>
          </a:p>
          <a:p>
            <a:pPr algn="l">
              <a:lnSpc>
                <a:spcPts val="2713"/>
              </a:lnSpc>
            </a:pPr>
          </a:p>
          <a:p>
            <a:pPr algn="l">
              <a:lnSpc>
                <a:spcPts val="4788"/>
              </a:lnSpc>
            </a:pPr>
            <a:r>
              <a:rPr lang="en-US" b="true" sz="3000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Definición de servicios:</a:t>
            </a:r>
            <a:r>
              <a:rPr lang="en-US" sz="3000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  </a:t>
            </a:r>
          </a:p>
          <a:p>
            <a:pPr algn="l">
              <a:lnSpc>
                <a:spcPts val="4788"/>
              </a:lnSpc>
            </a:pPr>
            <a:r>
              <a:rPr lang="en-US" sz="3000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Psicología, finanzas personales y orientación académica. (5%)</a:t>
            </a:r>
          </a:p>
          <a:p>
            <a:pPr algn="l">
              <a:lnSpc>
                <a:spcPts val="4788"/>
              </a:lnSpc>
            </a:pPr>
          </a:p>
          <a:p>
            <a:pPr algn="l">
              <a:lnSpc>
                <a:spcPts val="4788"/>
              </a:lnSpc>
            </a:pPr>
            <a:r>
              <a:rPr lang="en-US" sz="3000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Definición diagrama entidad  -  relación (5%)</a:t>
            </a:r>
          </a:p>
          <a:p>
            <a:pPr algn="l">
              <a:lnSpc>
                <a:spcPts val="4788"/>
              </a:lnSpc>
            </a:pPr>
            <a:r>
              <a:rPr lang="en-US" b="true" sz="3000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Desarrollo del portal web :</a:t>
            </a:r>
          </a:p>
          <a:p>
            <a:pPr algn="l">
              <a:lnSpc>
                <a:spcPts val="4788"/>
              </a:lnSpc>
            </a:pPr>
            <a:r>
              <a:rPr lang="en-US" b="true" sz="3000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</a:t>
            </a:r>
            <a:r>
              <a:rPr lang="en-US" sz="3000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ogin (15%)</a:t>
            </a:r>
          </a:p>
          <a:p>
            <a:pPr algn="l">
              <a:lnSpc>
                <a:spcPts val="4788"/>
              </a:lnSpc>
            </a:pPr>
          </a:p>
          <a:p>
            <a:pPr algn="l">
              <a:lnSpc>
                <a:spcPts val="2713"/>
              </a:lnSpc>
            </a:pPr>
          </a:p>
          <a:p>
            <a:pPr algn="l">
              <a:lnSpc>
                <a:spcPts val="47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09988" y="847725"/>
            <a:ext cx="8115300" cy="931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7"/>
              </a:lnSpc>
            </a:pPr>
          </a:p>
          <a:p>
            <a:pPr algn="l">
              <a:lnSpc>
                <a:spcPts val="4947"/>
              </a:lnSpc>
            </a:pPr>
            <a:r>
              <a:rPr lang="en-US" sz="3099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Programación de secciones (25%)</a:t>
            </a:r>
          </a:p>
          <a:p>
            <a:pPr algn="l">
              <a:lnSpc>
                <a:spcPts val="4947"/>
              </a:lnSpc>
            </a:pPr>
            <a:r>
              <a:rPr lang="en-US" sz="3099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diseño visual. (15%)</a:t>
            </a:r>
          </a:p>
          <a:p>
            <a:pPr algn="l">
              <a:lnSpc>
                <a:spcPts val="4947"/>
              </a:lnSpc>
            </a:pPr>
            <a:r>
              <a:rPr lang="en-US" sz="3099" b="true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Validación de profesionales: </a:t>
            </a:r>
          </a:p>
          <a:p>
            <a:pPr algn="l">
              <a:lnSpc>
                <a:spcPts val="4947"/>
              </a:lnSpc>
            </a:pPr>
            <a:r>
              <a:rPr lang="en-US" sz="3099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Verificación de credenciales para generar confianza.   (5%)</a:t>
            </a:r>
          </a:p>
          <a:p>
            <a:pPr algn="l">
              <a:lnSpc>
                <a:spcPts val="4947"/>
              </a:lnSpc>
            </a:pPr>
          </a:p>
          <a:p>
            <a:pPr algn="l">
              <a:lnSpc>
                <a:spcPts val="4947"/>
              </a:lnSpc>
            </a:pPr>
            <a:r>
              <a:rPr lang="en-US" b="true" sz="3099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Integración de funciones clave:</a:t>
            </a:r>
            <a:r>
              <a:rPr lang="en-US" sz="3099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>
              <a:lnSpc>
                <a:spcPts val="4947"/>
              </a:lnSpc>
            </a:pPr>
            <a:r>
              <a:rPr lang="en-US" sz="3099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Agenda, pagos seguros, talleres y chat. (10%)</a:t>
            </a:r>
          </a:p>
          <a:p>
            <a:pPr algn="l">
              <a:lnSpc>
                <a:spcPts val="4947"/>
              </a:lnSpc>
            </a:pPr>
          </a:p>
          <a:p>
            <a:pPr algn="l">
              <a:lnSpc>
                <a:spcPts val="4947"/>
              </a:lnSpc>
            </a:pPr>
            <a:r>
              <a:rPr lang="en-US" b="true" sz="3099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Pruebas con usuarios:</a:t>
            </a:r>
            <a:r>
              <a:rPr lang="en-US" sz="3099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  Retroalimentación para ajustes. (5%)</a:t>
            </a:r>
          </a:p>
          <a:p>
            <a:pPr algn="l">
              <a:lnSpc>
                <a:spcPts val="4947"/>
              </a:lnSpc>
            </a:pPr>
          </a:p>
          <a:p>
            <a:pPr algn="l">
              <a:lnSpc>
                <a:spcPts val="4947"/>
              </a:lnSpc>
            </a:pPr>
            <a:r>
              <a:rPr lang="en-US" b="true" sz="3099">
                <a:solidFill>
                  <a:srgbClr val="FAF7F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Lanzamiento oficial:  </a:t>
            </a:r>
            <a:r>
              <a:rPr lang="en-US" sz="3099">
                <a:solidFill>
                  <a:srgbClr val="FAF7F6"/>
                </a:solidFill>
                <a:latin typeface="Calibri (MS)"/>
                <a:ea typeface="Calibri (MS)"/>
                <a:cs typeface="Calibri (MS)"/>
                <a:sym typeface="Calibri (MS)"/>
              </a:rPr>
              <a:t>Publicación de la página y difusión en redes. (5%)</a:t>
            </a:r>
          </a:p>
        </p:txBody>
      </p: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30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20037" y="-590550"/>
            <a:ext cx="13535839" cy="10499050"/>
          </a:xfrm>
          <a:custGeom>
            <a:avLst/>
            <a:gdLst/>
            <a:ahLst/>
            <a:cxnLst/>
            <a:rect r="r" b="b" t="t" l="l"/>
            <a:pathLst>
              <a:path h="10499050" w="13535839">
                <a:moveTo>
                  <a:pt x="0" y="0"/>
                </a:moveTo>
                <a:lnTo>
                  <a:pt x="13535839" y="0"/>
                </a:lnTo>
                <a:lnTo>
                  <a:pt x="13535839" y="10499050"/>
                </a:lnTo>
                <a:lnTo>
                  <a:pt x="0" y="10499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30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1910" y="0"/>
            <a:ext cx="10804632" cy="10095213"/>
          </a:xfrm>
          <a:custGeom>
            <a:avLst/>
            <a:gdLst/>
            <a:ahLst/>
            <a:cxnLst/>
            <a:rect r="r" b="b" t="t" l="l"/>
            <a:pathLst>
              <a:path h="10095213" w="10804632">
                <a:moveTo>
                  <a:pt x="0" y="0"/>
                </a:moveTo>
                <a:lnTo>
                  <a:pt x="10804631" y="0"/>
                </a:lnTo>
                <a:lnTo>
                  <a:pt x="10804631" y="10095213"/>
                </a:lnTo>
                <a:lnTo>
                  <a:pt x="0" y="10095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40" r="-8989" b="-4607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8777" y="474370"/>
            <a:ext cx="4402758" cy="1733829"/>
          </a:xfrm>
          <a:custGeom>
            <a:avLst/>
            <a:gdLst/>
            <a:ahLst/>
            <a:cxnLst/>
            <a:rect r="r" b="b" t="t" l="l"/>
            <a:pathLst>
              <a:path h="1733829" w="4402758">
                <a:moveTo>
                  <a:pt x="0" y="0"/>
                </a:moveTo>
                <a:lnTo>
                  <a:pt x="4402757" y="0"/>
                </a:lnTo>
                <a:lnTo>
                  <a:pt x="4402757" y="1733829"/>
                </a:lnTo>
                <a:lnTo>
                  <a:pt x="0" y="1733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5980" y="3625817"/>
            <a:ext cx="5632465" cy="132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Conclusiones: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5980" y="5868189"/>
            <a:ext cx="15096039" cy="202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8"/>
              </a:lnSpc>
            </a:pPr>
            <a:r>
              <a:rPr lang="en-US" sz="4499">
                <a:solidFill>
                  <a:srgbClr val="F8F8F8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La plataforma permitirá democratizar el acceso a servicios esenciales, será rentable a mediano plazo y tendrá un fuerte impacto social.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437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4403" y="1946468"/>
            <a:ext cx="5577340" cy="9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5700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JUSTIFICACIÓN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4403" y="4343207"/>
            <a:ext cx="7799597" cy="586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</a:t>
            </a:r>
            <a:r>
              <a:rPr lang="en-US" b="true" sz="2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 salud emocional, financiera y académica es una de las mayores demandas actuales.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Según la OMS, el 70% de la población sufre de algún trastorno mental después de pandemia.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Según el dane, al rededor del 64,6% tiene actividad economica en colombia.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- Una plataforma centralizada facilita el acceso, la confianza y la accesibilidad.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993590" y="1911090"/>
            <a:ext cx="6943953" cy="6464820"/>
            <a:chOff x="0" y="0"/>
            <a:chExt cx="6350000" cy="5911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0" t="-30462" r="0" b="-30462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37591" y="6264726"/>
            <a:ext cx="685800" cy="695496"/>
          </a:xfrm>
          <a:custGeom>
            <a:avLst/>
            <a:gdLst/>
            <a:ahLst/>
            <a:cxnLst/>
            <a:rect r="r" b="b" t="t" l="l"/>
            <a:pathLst>
              <a:path h="695496" w="685800">
                <a:moveTo>
                  <a:pt x="0" y="0"/>
                </a:moveTo>
                <a:lnTo>
                  <a:pt x="685800" y="0"/>
                </a:lnTo>
                <a:lnTo>
                  <a:pt x="685800" y="695496"/>
                </a:lnTo>
                <a:lnTo>
                  <a:pt x="0" y="69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55458" y="6201918"/>
            <a:ext cx="822522" cy="812797"/>
          </a:xfrm>
          <a:custGeom>
            <a:avLst/>
            <a:gdLst/>
            <a:ahLst/>
            <a:cxnLst/>
            <a:rect r="r" b="b" t="t" l="l"/>
            <a:pathLst>
              <a:path h="812797" w="822522">
                <a:moveTo>
                  <a:pt x="0" y="0"/>
                </a:moveTo>
                <a:lnTo>
                  <a:pt x="822522" y="0"/>
                </a:lnTo>
                <a:lnTo>
                  <a:pt x="822522" y="812797"/>
                </a:lnTo>
                <a:lnTo>
                  <a:pt x="0" y="812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36819" y="6201918"/>
            <a:ext cx="822522" cy="812797"/>
          </a:xfrm>
          <a:custGeom>
            <a:avLst/>
            <a:gdLst/>
            <a:ahLst/>
            <a:cxnLst/>
            <a:rect r="r" b="b" t="t" l="l"/>
            <a:pathLst>
              <a:path h="812797" w="822522">
                <a:moveTo>
                  <a:pt x="0" y="0"/>
                </a:moveTo>
                <a:lnTo>
                  <a:pt x="822522" y="0"/>
                </a:lnTo>
                <a:lnTo>
                  <a:pt x="822522" y="812797"/>
                </a:lnTo>
                <a:lnTo>
                  <a:pt x="0" y="812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07048" y="7103478"/>
            <a:ext cx="1881302" cy="47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</a:pPr>
            <a:r>
              <a:rPr lang="en-US" sz="2400">
                <a:solidFill>
                  <a:srgbClr val="FCFCFC"/>
                </a:solidFill>
                <a:latin typeface="Arial MT Pro"/>
                <a:ea typeface="Arial MT Pro"/>
                <a:cs typeface="Arial MT Pro"/>
                <a:sym typeface="Arial MT Pro"/>
              </a:rPr>
              <a:t>CREDITOS: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51764" y="7170153"/>
            <a:ext cx="4576239" cy="36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0"/>
              </a:lnSpc>
            </a:pPr>
            <a:r>
              <a:rPr lang="en-US" sz="2400">
                <a:solidFill>
                  <a:srgbClr val="FCFCFC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2400">
                <a:solidFill>
                  <a:srgbClr val="FCFCFC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DANIEL CASTRO-WUDEISON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09365" y="7549458"/>
            <a:ext cx="3954551" cy="34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0"/>
              </a:lnSpc>
            </a:pPr>
            <a:r>
              <a:rPr lang="en-US" sz="2400">
                <a:solidFill>
                  <a:srgbClr val="FCFCFC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TOVAR-CRISTIAN FLOREZ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63324" y="8447761"/>
            <a:ext cx="2304688" cy="63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CFCFC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Thank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0724" y="1947453"/>
            <a:ext cx="15436787" cy="176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1"/>
              </a:lnSpc>
            </a:pPr>
            <a:r>
              <a:rPr lang="en-US" sz="11001">
                <a:solidFill>
                  <a:srgbClr val="F8F8F8"/>
                </a:solidFill>
                <a:latin typeface="Arial MT Pro"/>
                <a:ea typeface="Arial MT Pro"/>
                <a:cs typeface="Arial MT Pro"/>
                <a:sym typeface="Arial MT Pro"/>
              </a:rPr>
              <a:t>Gracias por su atencion!</a:t>
            </a:r>
          </a:p>
          <a:p>
            <a:pPr algn="l">
              <a:lnSpc>
                <a:spcPts val="9503"/>
              </a:lnSpc>
            </a:pPr>
            <a:r>
              <a:rPr lang="en-US" sz="3801">
                <a:solidFill>
                  <a:srgbClr val="F8F8F8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Tienen alguna pregunta?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30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8717" y="909568"/>
            <a:ext cx="10890566" cy="8467865"/>
          </a:xfrm>
          <a:custGeom>
            <a:avLst/>
            <a:gdLst/>
            <a:ahLst/>
            <a:cxnLst/>
            <a:rect r="r" b="b" t="t" l="l"/>
            <a:pathLst>
              <a:path h="8467865" w="10890566">
                <a:moveTo>
                  <a:pt x="0" y="0"/>
                </a:moveTo>
                <a:lnTo>
                  <a:pt x="10890566" y="0"/>
                </a:lnTo>
                <a:lnTo>
                  <a:pt x="10890566" y="8467864"/>
                </a:lnTo>
                <a:lnTo>
                  <a:pt x="0" y="846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61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30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41742" y="1028700"/>
            <a:ext cx="8441598" cy="7941473"/>
          </a:xfrm>
          <a:custGeom>
            <a:avLst/>
            <a:gdLst/>
            <a:ahLst/>
            <a:cxnLst/>
            <a:rect r="r" b="b" t="t" l="l"/>
            <a:pathLst>
              <a:path h="7941473" w="8441598">
                <a:moveTo>
                  <a:pt x="0" y="0"/>
                </a:moveTo>
                <a:lnTo>
                  <a:pt x="8441598" y="0"/>
                </a:lnTo>
                <a:lnTo>
                  <a:pt x="8441598" y="7941473"/>
                </a:lnTo>
                <a:lnTo>
                  <a:pt x="0" y="7941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19" t="-17217" r="-6192" b="-7695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66" y="236163"/>
            <a:ext cx="5477937" cy="8201255"/>
          </a:xfrm>
          <a:custGeom>
            <a:avLst/>
            <a:gdLst/>
            <a:ahLst/>
            <a:cxnLst/>
            <a:rect r="r" b="b" t="t" l="l"/>
            <a:pathLst>
              <a:path h="8201255" w="5477937">
                <a:moveTo>
                  <a:pt x="0" y="0"/>
                </a:moveTo>
                <a:lnTo>
                  <a:pt x="5477938" y="0"/>
                </a:lnTo>
                <a:lnTo>
                  <a:pt x="5477938" y="8201255"/>
                </a:lnTo>
                <a:lnTo>
                  <a:pt x="0" y="820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86167" y="8058877"/>
            <a:ext cx="19860924" cy="2972581"/>
            <a:chOff x="0" y="0"/>
            <a:chExt cx="26481231" cy="396344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6481231" cy="3963442"/>
              <a:chOff x="0" y="0"/>
              <a:chExt cx="5230861" cy="78290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230861" cy="782902"/>
              </a:xfrm>
              <a:custGeom>
                <a:avLst/>
                <a:gdLst/>
                <a:ahLst/>
                <a:cxnLst/>
                <a:rect r="r" b="b" t="t" l="l"/>
                <a:pathLst>
                  <a:path h="782902" w="5230861">
                    <a:moveTo>
                      <a:pt x="24630" y="0"/>
                    </a:moveTo>
                    <a:lnTo>
                      <a:pt x="5206231" y="0"/>
                    </a:lnTo>
                    <a:cubicBezTo>
                      <a:pt x="5212763" y="0"/>
                      <a:pt x="5219028" y="2595"/>
                      <a:pt x="5223647" y="7214"/>
                    </a:cubicBezTo>
                    <a:cubicBezTo>
                      <a:pt x="5228266" y="11833"/>
                      <a:pt x="5230861" y="18098"/>
                      <a:pt x="5230861" y="24630"/>
                    </a:cubicBezTo>
                    <a:lnTo>
                      <a:pt x="5230861" y="758272"/>
                    </a:lnTo>
                    <a:cubicBezTo>
                      <a:pt x="5230861" y="771875"/>
                      <a:pt x="5219833" y="782902"/>
                      <a:pt x="5206231" y="782902"/>
                    </a:cubicBezTo>
                    <a:lnTo>
                      <a:pt x="24630" y="782902"/>
                    </a:lnTo>
                    <a:cubicBezTo>
                      <a:pt x="18098" y="782902"/>
                      <a:pt x="11833" y="780307"/>
                      <a:pt x="7214" y="775688"/>
                    </a:cubicBezTo>
                    <a:cubicBezTo>
                      <a:pt x="2595" y="771069"/>
                      <a:pt x="0" y="764804"/>
                      <a:pt x="0" y="758272"/>
                    </a:cubicBezTo>
                    <a:lnTo>
                      <a:pt x="0" y="24630"/>
                    </a:lnTo>
                    <a:cubicBezTo>
                      <a:pt x="0" y="18098"/>
                      <a:pt x="2595" y="11833"/>
                      <a:pt x="7214" y="7214"/>
                    </a:cubicBezTo>
                    <a:cubicBezTo>
                      <a:pt x="11833" y="2595"/>
                      <a:pt x="18098" y="0"/>
                      <a:pt x="2463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5230861" cy="763852"/>
              </a:xfrm>
              <a:prstGeom prst="rect">
                <a:avLst/>
              </a:prstGeom>
            </p:spPr>
            <p:txBody>
              <a:bodyPr anchor="ctr" rtlCol="false" tIns="80399" lIns="80399" bIns="80399" rIns="80399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8376099" y="504721"/>
              <a:ext cx="6419390" cy="1676888"/>
            </a:xfrm>
            <a:custGeom>
              <a:avLst/>
              <a:gdLst/>
              <a:ahLst/>
              <a:cxnLst/>
              <a:rect r="r" b="b" t="t" l="l"/>
              <a:pathLst>
                <a:path h="1676888" w="6419390">
                  <a:moveTo>
                    <a:pt x="0" y="0"/>
                  </a:moveTo>
                  <a:lnTo>
                    <a:pt x="6419390" y="0"/>
                  </a:lnTo>
                  <a:lnTo>
                    <a:pt x="6419390" y="1676887"/>
                  </a:lnTo>
                  <a:lnTo>
                    <a:pt x="0" y="1676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8693067" y="2228777"/>
              <a:ext cx="5785455" cy="464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0"/>
                </a:lnSpc>
              </a:pPr>
              <a:r>
                <a:rPr lang="en-US" sz="2022">
                  <a:solidFill>
                    <a:srgbClr val="FCFCFC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Trabajando para mejorar tu vida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93808"/>
            <a:ext cx="11581566" cy="7346390"/>
            <a:chOff x="0" y="0"/>
            <a:chExt cx="15442089" cy="979518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266723" y="-257175"/>
              <a:ext cx="5378434" cy="1577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146"/>
                </a:lnSpc>
              </a:pPr>
              <a:r>
                <a:rPr lang="en-US" sz="6533">
                  <a:solidFill>
                    <a:srgbClr val="191919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Objetivos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557984" y="1755689"/>
              <a:ext cx="3397856" cy="893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27"/>
                </a:lnSpc>
              </a:pPr>
              <a:r>
                <a:rPr lang="en-US" sz="3733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General: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041947" y="5299090"/>
              <a:ext cx="4915889" cy="893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27"/>
                </a:lnSpc>
              </a:pPr>
              <a:r>
                <a:rPr lang="en-US" sz="3733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Específicos: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34197" y="3203453"/>
              <a:ext cx="13993225" cy="1675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3080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Falicitar la conexión entre profesionales y</a:t>
              </a:r>
            </a:p>
            <a:p>
              <a:pPr algn="l">
                <a:lnSpc>
                  <a:spcPts val="3240"/>
                </a:lnSpc>
              </a:pPr>
              <a:r>
                <a:rPr lang="en-US" sz="3080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usuarios, democratizando el acceso a dierentes servicios.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73584" y="6557129"/>
              <a:ext cx="10941494" cy="730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2"/>
                </a:lnSpc>
              </a:pPr>
              <a:r>
                <a:rPr lang="en-US" sz="3268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- </a:t>
              </a:r>
              <a:r>
                <a:rPr lang="en-US" sz="3268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Diseñar un portal web confiable.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383609"/>
              <a:ext cx="15442089" cy="730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2"/>
                </a:lnSpc>
              </a:pPr>
              <a:r>
                <a:rPr lang="en-US" sz="3268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- Ofrecer sesiones y talleres en múltiples áreas.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36503" y="8153641"/>
              <a:ext cx="11726776" cy="795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88"/>
                </a:lnSpc>
              </a:pPr>
              <a:r>
                <a:rPr lang="en-US" sz="3268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- Validar credenciales profesionales.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11711" y="9065255"/>
              <a:ext cx="12612814" cy="729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5"/>
                </a:lnSpc>
              </a:pPr>
              <a:r>
                <a:rPr lang="en-US" sz="3268">
                  <a:solidFill>
                    <a:srgbClr val="000000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- Asegurar pagos seguros y accesibles.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372600"/>
            <a:ext cx="581624" cy="581624"/>
          </a:xfrm>
          <a:custGeom>
            <a:avLst/>
            <a:gdLst/>
            <a:ahLst/>
            <a:cxnLst/>
            <a:rect r="r" b="b" t="t" l="l"/>
            <a:pathLst>
              <a:path h="581624" w="581624">
                <a:moveTo>
                  <a:pt x="0" y="0"/>
                </a:moveTo>
                <a:lnTo>
                  <a:pt x="581624" y="0"/>
                </a:lnTo>
                <a:lnTo>
                  <a:pt x="581624" y="581624"/>
                </a:lnTo>
                <a:lnTo>
                  <a:pt x="0" y="58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0324" y="4991100"/>
            <a:ext cx="7924783" cy="222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7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Liderazgo y trabajo en equipo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535264"/>
            <a:ext cx="8115300" cy="7555344"/>
            <a:chOff x="0" y="0"/>
            <a:chExt cx="6350000" cy="5911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l="-32790" t="-14" r="-3279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437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813" y="1263898"/>
            <a:ext cx="7799597" cy="180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5700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Salud emocional: psicología y coaching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6813" y="4324157"/>
            <a:ext cx="8677187" cy="45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2"/>
              </a:lnSpc>
              <a:spcBef>
                <a:spcPct val="0"/>
              </a:spcBef>
            </a:pP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Nuestra plataforma ofrece acceso a profesionales en psicología y coaching que ayudarán a los usuarios a superar sus desafíos emocionales. Con sesiones flexibles y recursos útiles, buscamos crear un ambiente de confianza donde todos puedan crecer y sentirse apoyados.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993590" y="1911090"/>
            <a:ext cx="6943953" cy="6464820"/>
            <a:chOff x="0" y="0"/>
            <a:chExt cx="6350000" cy="5911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0" t="-16899" r="0" b="-16899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437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813" y="1263898"/>
            <a:ext cx="7799597" cy="180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5700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Finanzas personales: ahorro e inversión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6813" y="4324157"/>
            <a:ext cx="8677187" cy="45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2"/>
              </a:lnSpc>
              <a:spcBef>
                <a:spcPct val="0"/>
              </a:spcBef>
            </a:pPr>
            <a:r>
              <a:rPr lang="en-US" sz="3268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frece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mos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eso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ría en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fin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nzas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pe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sonales pa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 ayudar a los usuarios a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ge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tion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ar sus 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horr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os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y 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eal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izar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siones 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nte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l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igent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.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l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planifi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ción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 un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presupuesto h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sta la eli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inac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ó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 de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udas,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con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mos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exp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ispuest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os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 g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u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iar a ca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da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usua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io ha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una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jo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alud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fin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ncier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a.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993590" y="1911090"/>
            <a:ext cx="6943953" cy="6464820"/>
            <a:chOff x="0" y="0"/>
            <a:chExt cx="6350000" cy="5911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-79030" t="-14062" r="0" b="-14062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4377" y="-2014066"/>
            <a:ext cx="18235838" cy="14315132"/>
          </a:xfrm>
          <a:custGeom>
            <a:avLst/>
            <a:gdLst/>
            <a:ahLst/>
            <a:cxnLst/>
            <a:rect r="r" b="b" t="t" l="l"/>
            <a:pathLst>
              <a:path h="14315132" w="18235838">
                <a:moveTo>
                  <a:pt x="0" y="0"/>
                </a:moveTo>
                <a:lnTo>
                  <a:pt x="18235837" y="0"/>
                </a:lnTo>
                <a:lnTo>
                  <a:pt x="18235837" y="14315132"/>
                </a:lnTo>
                <a:lnTo>
                  <a:pt x="0" y="1431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813" y="1263898"/>
            <a:ext cx="7799597" cy="262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5700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Orientación académica: tutorías y hábitos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6813" y="4324157"/>
            <a:ext cx="8677187" cy="45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2"/>
              </a:lnSpc>
              <a:spcBef>
                <a:spcPct val="0"/>
              </a:spcBef>
            </a:pPr>
            <a:r>
              <a:rPr lang="en-US" sz="3268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frecemos un espa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io para que los estudiantes 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ncuen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tren tutor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 que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 ajusten a sus 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dad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es. Desde ayuda aca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dém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ica hasta orientación vocacional, nuest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obje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ivo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 f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acilitar el aprend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iz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je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y fomentar hábitos efec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tiv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os.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Nu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estro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equ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ip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est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á list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 para 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mot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ar a cada es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u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ian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te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en su camin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o educ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ati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vo</a:t>
            </a:r>
            <a:r>
              <a:rPr lang="en-US" sz="3268" strike="noStrike" u="none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856881" y="230048"/>
            <a:ext cx="7201081" cy="9826904"/>
          </a:xfrm>
          <a:custGeom>
            <a:avLst/>
            <a:gdLst/>
            <a:ahLst/>
            <a:cxnLst/>
            <a:rect r="r" b="b" t="t" l="l"/>
            <a:pathLst>
              <a:path h="9826904" w="7201081">
                <a:moveTo>
                  <a:pt x="0" y="0"/>
                </a:moveTo>
                <a:lnTo>
                  <a:pt x="7201081" y="0"/>
                </a:lnTo>
                <a:lnTo>
                  <a:pt x="7201081" y="9826904"/>
                </a:lnTo>
                <a:lnTo>
                  <a:pt x="0" y="9826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DAGy4YQgD74</dc:identifier>
  <dcterms:modified xsi:type="dcterms:W3CDTF">2011-08-01T06:04:30Z</dcterms:modified>
  <cp:revision>1</cp:revision>
  <dc:title>proyecto BOOST(profundizacion)</dc:title>
</cp:coreProperties>
</file>